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Lst>
  <p:sldSz cy="7772400" cx="10058400"/>
  <p:notesSz cx="6858000" cy="9144000"/>
  <p:embeddedFontLst>
    <p:embeddedFont>
      <p:font typeface="Inter"/>
      <p:regular r:id="rId11"/>
      <p:bold r:id="rId12"/>
      <p:italic r:id="rId13"/>
      <p:boldItalic r:id="rId14"/>
    </p:embeddedFont>
    <p:embeddedFont>
      <p:font typeface="Plus Jakarta Sans Medium"/>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14DFF5B-23EF-40C3-97DD-C80FA346A9AC}">
  <a:tblStyle styleId="{214DFF5B-23EF-40C3-97DD-C80FA346A9AC}"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Medium-regular.fntdata"/><Relationship Id="rId14" Type="http://schemas.openxmlformats.org/officeDocument/2006/relationships/font" Target="fonts/Inter-boldItalic.fntdata"/><Relationship Id="rId17" Type="http://schemas.openxmlformats.org/officeDocument/2006/relationships/font" Target="fonts/PlusJakartaSansMedium-italic.fntdata"/><Relationship Id="rId16"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Medium-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dfac97328_0_65: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2dfac97328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2dfac97328_0_75: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2dfac97328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50d2f50054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50d2f5005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ZtQu4ViMFnc7kUz9PmuFUIViZO04qOVYkM9R8MpZkK8/view" TargetMode="External"/><Relationship Id="rId10" Type="http://schemas.openxmlformats.org/officeDocument/2006/relationships/hyperlink" Target="https://docs.google.com/presentation/d/1tTNG6v_k091k5wYWF2-pSPiLlKM8j70HbbXe-oWFbMU/view" TargetMode="External"/><Relationship Id="rId13" Type="http://schemas.openxmlformats.org/officeDocument/2006/relationships/hyperlink" Target="https://docs.google.com/presentation/d/16ri1pyunDtNsm-bCiObPvFPjHcDv04hhHanuxRQK0cA/view" TargetMode="External"/><Relationship Id="rId12" Type="http://schemas.openxmlformats.org/officeDocument/2006/relationships/hyperlink" Target="https://docs.google.com/presentation/d/1bPnkX0Vqb_Gl5d4wZBuab6k2a7dIw9JWeSHabp78NmA/view" TargetMode="External"/><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1.png"/><Relationship Id="rId9" Type="http://schemas.openxmlformats.org/officeDocument/2006/relationships/hyperlink" Target="https://docs.google.com/presentation/d/1RJLRkZEz_1auzPzCq7gn0fydtHVtXeDclUE0A0BaUNA/view" TargetMode="External"/><Relationship Id="rId15" Type="http://schemas.openxmlformats.org/officeDocument/2006/relationships/hyperlink" Target="https://docs.google.com/presentation/d/1_EAtKvO-LV_aGJTZBbt71xefiodUGo0Q5c8As7ZJd94/view" TargetMode="External"/><Relationship Id="rId14" Type="http://schemas.openxmlformats.org/officeDocument/2006/relationships/hyperlink" Target="https://docs.google.com/presentation/d/1AD525HoYcmRXEfI7a3j62JOgGFJcNon8T-A8NJua4kU/view" TargetMode="External"/><Relationship Id="rId17" Type="http://schemas.openxmlformats.org/officeDocument/2006/relationships/hyperlink" Target="https://docs.google.com/presentation/d/1CSUIUFTCEIapHEEW2IMqEF8_G2b_WlrYbzcpj_EFn_g/view" TargetMode="External"/><Relationship Id="rId16" Type="http://schemas.openxmlformats.org/officeDocument/2006/relationships/hyperlink" Target="https://docs.google.com/presentation/d/1sBaeEwKJo5WabGLj5kNJqyEDHztoFwkFZBbLxiCsMWg/view" TargetMode="External"/><Relationship Id="rId5" Type="http://schemas.openxmlformats.org/officeDocument/2006/relationships/hyperlink" Target="https://docs.google.com/presentation/d/1_EAtKvO-LV_aGJTZBbt71xefiodUGo0Q5c8As7ZJd94/view" TargetMode="External"/><Relationship Id="rId6" Type="http://schemas.openxmlformats.org/officeDocument/2006/relationships/hyperlink" Target="https://docs.google.com/presentation/d/1CSUIUFTCEIapHEEW2IMqEF8_G2b_WlrYbzcpj_EFn_g/view" TargetMode="External"/><Relationship Id="rId18" Type="http://schemas.openxmlformats.org/officeDocument/2006/relationships/hyperlink" Target="https://docs.google.com/presentation/d/1CSUIUFTCEIapHEEW2IMqEF8_G2b_WlrYbzcpj_EFn_g/view" TargetMode="External"/><Relationship Id="rId7" Type="http://schemas.openxmlformats.org/officeDocument/2006/relationships/hyperlink" Target="https://docs.google.com/presentation/d/1CSUIUFTCEIapHEEW2IMqEF8_G2b_WlrYbzcpj_EFn_g/view" TargetMode="External"/><Relationship Id="rId8" Type="http://schemas.openxmlformats.org/officeDocument/2006/relationships/hyperlink" Target="https://docs.google.com/presentation/d/1CSUIUFTCEIapHEEW2IMqEF8_G2b_WlrYbzcpj_EFn_g/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docs.google.com/presentation/d/1RJLRkZEz_1auzPzCq7gn0fydtHVtXeDclUE0A0BaUNA/view" TargetMode="External"/><Relationship Id="rId6" Type="http://schemas.openxmlformats.org/officeDocument/2006/relationships/hyperlink" Target="https://docs.google.com/presentation/d/1tTNG6v_k091k5wYWF2-pSPiLlKM8j70HbbXe-oWFbMU/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docs.google.com/presentation/d/1ZtQu4ViMFnc7kUz9PmuFUIViZO04qOVYkM9R8MpZkK8/vie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00" name="Google Shape;100;p2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01" name="Google Shape;101;p2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355863" y="582125"/>
          <a:ext cx="3000000" cy="3000000"/>
        </p:xfrm>
        <a:graphic>
          <a:graphicData uri="http://schemas.openxmlformats.org/drawingml/2006/table">
            <a:tbl>
              <a:tblPr>
                <a:noFill/>
                <a:tableStyleId>{214DFF5B-23EF-40C3-97DD-C80FA346A9AC}</a:tableStyleId>
              </a:tblPr>
              <a:tblGrid>
                <a:gridCol w="1633350"/>
                <a:gridCol w="4045800"/>
                <a:gridCol w="3669725"/>
              </a:tblGrid>
              <a:tr h="3058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6: Writing &amp; Architecture in Mesopotamia</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7120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do Mesopoatamian writing and architecture reveal about the complexity of its society?</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40475">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Causation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Contextualization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210825">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a:t>
                      </a: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Writing &amp; Architecture in Mesopotamia</a:t>
                      </a:r>
                      <a:r>
                        <a:rPr lang="en" sz="1200" u="sng">
                          <a:solidFill>
                            <a:schemeClr val="hlink"/>
                          </a:solidFill>
                          <a:latin typeface="Inter"/>
                          <a:ea typeface="Inter"/>
                          <a:cs typeface="Inter"/>
                          <a:sym typeface="Inter"/>
                          <a:hlinkClick r:id="rId7"/>
                        </a:rPr>
                        <a:t> </a:t>
                      </a:r>
                      <a:r>
                        <a:rPr lang="en" sz="1200" u="sng">
                          <a:solidFill>
                            <a:schemeClr val="hlink"/>
                          </a:solidFill>
                          <a:latin typeface="Inter"/>
                          <a:ea typeface="Inter"/>
                          <a:cs typeface="Inter"/>
                          <a:sym typeface="Inter"/>
                          <a:hlinkClick r:id="rId8"/>
                        </a:rPr>
                        <a:t>Presentation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Two Versions of Writing &amp; Architecture in Mesopotamia Student Worksheet + Exemplars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9"/>
                        </a:rPr>
                        <a:t>Writing</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0"/>
                        </a:rPr>
                        <a:t>Architecture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11"/>
                        </a:rPr>
                        <a:t>Exit Tickets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2"/>
                        </a:rPr>
                        <a:t>Do First Options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Access to Inquiry Journal (Already handed out in Lesson 1)</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Two Versions of Printed Student Handouts</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13"/>
                        </a:rPr>
                        <a:t>Writing</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14"/>
                        </a:rPr>
                        <a:t>Architecture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0475">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Cuneiform</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Notice, Wonder, Think</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809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5"/>
                        </a:rPr>
                        <a:t>“Do First” </a:t>
                      </a:r>
                      <a:r>
                        <a:rPr lang="en" sz="1200">
                          <a:solidFill>
                            <a:srgbClr val="000000"/>
                          </a:solidFill>
                          <a:latin typeface="Inter"/>
                          <a:ea typeface="Inter"/>
                          <a:cs typeface="Inter"/>
                          <a:sym typeface="Inter"/>
                        </a:rPr>
                        <a:t>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93625">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Provide students time to preview the supporting questions for Topic 2 in their </a:t>
                      </a:r>
                      <a:r>
                        <a:rPr lang="en" sz="1200" u="sng">
                          <a:solidFill>
                            <a:schemeClr val="hlink"/>
                          </a:solidFill>
                          <a:latin typeface="Inter"/>
                          <a:ea typeface="Inter"/>
                          <a:cs typeface="Inter"/>
                          <a:sym typeface="Inter"/>
                          <a:hlinkClick r:id="rId16"/>
                        </a:rPr>
                        <a:t>Unit 3 Inquiry Journals</a:t>
                      </a:r>
                      <a:r>
                        <a:rPr lang="en" sz="1200">
                          <a:latin typeface="Inter"/>
                          <a:ea typeface="Inter"/>
                          <a:cs typeface="Inter"/>
                          <a:sym typeface="Inter"/>
                        </a:rPr>
                        <a: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803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Hand out the Unit 3 Inquiry Journal.</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Guide students through Unit 3 - Topic 2:  Supporting Questions.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Show students the maps of Mesopotamia and other early civilizations on </a:t>
                      </a:r>
                      <a:r>
                        <a:rPr lang="en" sz="1200" u="sng">
                          <a:solidFill>
                            <a:schemeClr val="hlink"/>
                          </a:solidFill>
                          <a:latin typeface="Inter"/>
                          <a:ea typeface="Inter"/>
                          <a:cs typeface="Inter"/>
                          <a:sym typeface="Inter"/>
                          <a:hlinkClick r:id="rId17"/>
                        </a:rPr>
                        <a:t>slides 2-3</a:t>
                      </a:r>
                      <a:r>
                        <a:rPr lang="en" sz="1200" u="sng">
                          <a:solidFill>
                            <a:schemeClr val="hlink"/>
                          </a:solidFill>
                          <a:latin typeface="Inter"/>
                          <a:ea typeface="Inter"/>
                          <a:cs typeface="Inter"/>
                          <a:sym typeface="Inter"/>
                          <a:hlinkClick r:id="rId18"/>
                        </a:rPr>
                        <a:t>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Fill out the “K” and “W” for each of the supporting questions for Unit 3- Topic 2: Nile River Valley Civilizations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04" name="Google Shape;104;p2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Seeds of Civilization: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105" name="Google Shape;105;p2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9" name="Shape 109"/>
        <p:cNvGrpSpPr/>
        <p:nvPr/>
      </p:nvGrpSpPr>
      <p:grpSpPr>
        <a:xfrm>
          <a:off x="0" y="0"/>
          <a:ext cx="0" cy="0"/>
          <a:chOff x="0" y="0"/>
          <a:chExt cx="0" cy="0"/>
        </a:xfrm>
      </p:grpSpPr>
      <p:pic>
        <p:nvPicPr>
          <p:cNvPr id="110" name="Google Shape;110;p26"/>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11" name="Google Shape;111;p26"/>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12" name="Google Shape;112;p26"/>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3" name="Google Shape;113;p26"/>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4" name="Google Shape;114;p26"/>
          <p:cNvGraphicFramePr/>
          <p:nvPr/>
        </p:nvGraphicFramePr>
        <p:xfrm>
          <a:off x="279838" y="582125"/>
          <a:ext cx="3000000" cy="3000000"/>
        </p:xfrm>
        <a:graphic>
          <a:graphicData uri="http://schemas.openxmlformats.org/drawingml/2006/table">
            <a:tbl>
              <a:tblPr>
                <a:noFill/>
                <a:tableStyleId>{214DFF5B-23EF-40C3-97DD-C80FA346A9AC}</a:tableStyleId>
              </a:tblPr>
              <a:tblGrid>
                <a:gridCol w="1673200"/>
                <a:gridCol w="4057350"/>
                <a:gridCol w="3702950"/>
              </a:tblGrid>
              <a:tr h="1237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6: Writing &amp; Architecture in Mesopotamia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37525">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Guide students through a reading that provides the context for </a:t>
                      </a:r>
                      <a:r>
                        <a:rPr lang="en" sz="1200">
                          <a:latin typeface="Inter"/>
                          <a:ea typeface="Inter"/>
                          <a:cs typeface="Inter"/>
                          <a:sym typeface="Inter"/>
                        </a:rPr>
                        <a:t>Mesopotamia</a:t>
                      </a:r>
                      <a:r>
                        <a:rPr lang="en" sz="1200">
                          <a:solidFill>
                            <a:srgbClr val="000000"/>
                          </a:solidFill>
                          <a:latin typeface="Inter"/>
                          <a:ea typeface="Inter"/>
                          <a:cs typeface="Inter"/>
                          <a:sym typeface="Inter"/>
                        </a:rPr>
                        <a:t>. They will answer comprehension questions as they read.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485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Divide the class in half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Provide each group one version of the student worksheet</a:t>
                      </a:r>
                      <a:endParaRPr sz="1200">
                        <a:latin typeface="Inter"/>
                        <a:ea typeface="Inter"/>
                        <a:cs typeface="Inter"/>
                        <a:sym typeface="Inter"/>
                      </a:endParaRPr>
                    </a:p>
                    <a:p>
                      <a:pPr indent="-304800" lvl="0" marL="9144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5"/>
                        </a:rPr>
                        <a:t>Writing</a:t>
                      </a:r>
                      <a:endParaRPr sz="1200">
                        <a:latin typeface="Inter"/>
                        <a:ea typeface="Inter"/>
                        <a:cs typeface="Inter"/>
                        <a:sym typeface="Inter"/>
                      </a:endParaRPr>
                    </a:p>
                    <a:p>
                      <a:pPr indent="-304800" lvl="0" marL="9144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6"/>
                        </a:rPr>
                        <a:t>Architecture</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Direct all students to complete page 1</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Facilitate</a:t>
                      </a:r>
                      <a:r>
                        <a:rPr lang="en" sz="1200">
                          <a:latin typeface="Inter"/>
                          <a:ea typeface="Inter"/>
                          <a:cs typeface="Inter"/>
                          <a:sym typeface="Inter"/>
                        </a:rPr>
                        <a:t> classroom </a:t>
                      </a:r>
                      <a:r>
                        <a:rPr lang="en" sz="1200">
                          <a:latin typeface="Inter"/>
                          <a:ea typeface="Inter"/>
                          <a:cs typeface="Inter"/>
                          <a:sym typeface="Inter"/>
                        </a:rPr>
                        <a:t>debrief</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“What is the Context?</a:t>
                      </a:r>
                      <a:r>
                        <a:rPr lang="en" sz="1200">
                          <a:latin typeface="Inter"/>
                          <a:ea typeface="Inter"/>
                          <a:cs typeface="Inter"/>
                          <a:sym typeface="Inter"/>
                        </a:rPr>
                        <a:t>”</a:t>
                      </a:r>
                      <a:r>
                        <a:rPr lang="en" sz="1200">
                          <a:solidFill>
                            <a:srgbClr val="000000"/>
                          </a:solidFill>
                          <a:latin typeface="Inter"/>
                          <a:ea typeface="Inter"/>
                          <a:cs typeface="Inter"/>
                          <a:sym typeface="Inter"/>
                        </a:rPr>
                        <a:t> - </a:t>
                      </a:r>
                      <a:r>
                        <a:rPr lang="en" sz="1200">
                          <a:latin typeface="Inter"/>
                          <a:ea typeface="Inter"/>
                          <a:cs typeface="Inter"/>
                          <a:sym typeface="Inter"/>
                        </a:rPr>
                        <a:t>Mesopotamia</a:t>
                      </a:r>
                      <a:r>
                        <a:rPr lang="en" sz="1200">
                          <a:solidFill>
                            <a:srgbClr val="000000"/>
                          </a:solidFill>
                          <a:latin typeface="Inter"/>
                          <a:ea typeface="Inter"/>
                          <a:cs typeface="Inter"/>
                          <a:sym typeface="Inter"/>
                        </a:rPr>
                        <a:t>  independently</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Participate in class debrief</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95600">
                <a:tc rowSpan="2">
                  <a:txBody>
                    <a:bodyPr/>
                    <a:lstStyle/>
                    <a:p>
                      <a:pPr indent="0" lvl="0" marL="0" rtl="0" algn="l">
                        <a:spcBef>
                          <a:spcPts val="0"/>
                        </a:spcBef>
                        <a:spcAft>
                          <a:spcPts val="0"/>
                        </a:spcAft>
                        <a:buNone/>
                      </a:pPr>
                      <a:r>
                        <a:rPr b="1" lang="en" sz="1300">
                          <a:latin typeface="Inter"/>
                          <a:ea typeface="Inter"/>
                          <a:cs typeface="Inter"/>
                          <a:sym typeface="Inter"/>
                        </a:rPr>
                        <a:t>ACTIVITY 3 - EXHIBIT</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Then, students will engage in a jigsaw activity, examining sources relevant to cuneiform and monumental architecture to draw conclusions about Mesopotamia. Each student will analyze two sources and answer the corresponding questions. This can be done independently or with a partner who has the same source set. </a:t>
                      </a:r>
                      <a:r>
                        <a:rPr lang="en" sz="1200">
                          <a:latin typeface="Inter"/>
                          <a:ea typeface="Inter"/>
                          <a:cs typeface="Inter"/>
                          <a:sym typeface="Inter"/>
                        </a:rPr>
                        <a:t>Students will engage in a “Peer Teaching” activity, by sharing their document analysis findings with a partner who had a different document set. </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4846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latin typeface="Inter"/>
                          <a:ea typeface="Inter"/>
                          <a:cs typeface="Inter"/>
                          <a:sym typeface="Inter"/>
                        </a:rPr>
                        <a:t>Direct students to pages 2-3</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Consider allowing students to partner up or work in small groups of 3 with peers who have the same source set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Use slide 8 to direct students through a “peer teaching” exercise found on page 4 of the student worksheet</a:t>
                      </a:r>
                      <a:endParaRPr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Monitor student progress and track timing</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Facilitate a class debrief</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Read and analyze two documents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Complete the top ½ of page 4</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With a partner, take turns sharing document analysis findings and complete the bottom ½ of page 4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Participate in the class debrief and add additional information to worksheet as needed</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15" name="Google Shape;115;p26"/>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Seeds of Civilization</a:t>
            </a:r>
            <a:r>
              <a:rPr lang="en" sz="1800">
                <a:solidFill>
                  <a:schemeClr val="dk1"/>
                </a:solidFill>
                <a:latin typeface="Plus Jakarta Sans Medium"/>
                <a:ea typeface="Plus Jakarta Sans Medium"/>
                <a:cs typeface="Plus Jakarta Sans Medium"/>
                <a:sym typeface="Plus Jakarta Sans Medium"/>
              </a:rPr>
              <a:t>: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116" name="Google Shape;116;p26"/>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0" name="Shape 120"/>
        <p:cNvGrpSpPr/>
        <p:nvPr/>
      </p:nvGrpSpPr>
      <p:grpSpPr>
        <a:xfrm>
          <a:off x="0" y="0"/>
          <a:ext cx="0" cy="0"/>
          <a:chOff x="0" y="0"/>
          <a:chExt cx="0" cy="0"/>
        </a:xfrm>
      </p:grpSpPr>
      <p:pic>
        <p:nvPicPr>
          <p:cNvPr id="121" name="Google Shape;121;p27"/>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22" name="Google Shape;122;p27"/>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23" name="Google Shape;123;p27"/>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4" name="Google Shape;124;p27"/>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5" name="Google Shape;125;p27"/>
          <p:cNvGraphicFramePr/>
          <p:nvPr/>
        </p:nvGraphicFramePr>
        <p:xfrm>
          <a:off x="279838" y="582125"/>
          <a:ext cx="3000000" cy="3000000"/>
        </p:xfrm>
        <a:graphic>
          <a:graphicData uri="http://schemas.openxmlformats.org/drawingml/2006/table">
            <a:tbl>
              <a:tblPr>
                <a:noFill/>
                <a:tableStyleId>{214DFF5B-23EF-40C3-97DD-C80FA346A9AC}</a:tableStyleId>
              </a:tblPr>
              <a:tblGrid>
                <a:gridCol w="1673200"/>
                <a:gridCol w="4057350"/>
                <a:gridCol w="3702950"/>
              </a:tblGrid>
              <a:tr h="2819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6: Writing &amp; Architecture in Mesopotamia</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6750">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Students will complete an </a:t>
                      </a:r>
                      <a:r>
                        <a:rPr lang="en" sz="1200" u="sng">
                          <a:solidFill>
                            <a:schemeClr val="hlink"/>
                          </a:solidFill>
                          <a:latin typeface="Inter"/>
                          <a:ea typeface="Inter"/>
                          <a:cs typeface="Inter"/>
                          <a:sym typeface="Inter"/>
                          <a:hlinkClick r:id="rId5"/>
                        </a:rPr>
                        <a:t>“Exit Ticket”</a:t>
                      </a:r>
                      <a:r>
                        <a:rPr lang="en" sz="1200">
                          <a:solidFill>
                            <a:srgbClr val="000000"/>
                          </a:solidFill>
                          <a:latin typeface="Inter"/>
                          <a:ea typeface="Inter"/>
                          <a:cs typeface="Inter"/>
                          <a:sym typeface="Inter"/>
                        </a:rPr>
                        <a:t> in which they reflect on their learnings from the day using a write and draw approach. The “Say it in Six” will require students to thoughtfully consider and synthesize information from the lesson. The illustration will provide a creative opportunity for students to demonstrate their understanding.</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414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Hand out Exit Ticket and provide instructions for “Say it in Six”</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Write a six word phrase  and draw an illustration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155225">
                <a:tc>
                  <a:txBody>
                    <a:bodyPr/>
                    <a:lstStyle/>
                    <a:p>
                      <a:pPr indent="0" lvl="0" marL="0" rtl="0" algn="l">
                        <a:spcBef>
                          <a:spcPts val="0"/>
                        </a:spcBef>
                        <a:spcAft>
                          <a:spcPts val="0"/>
                        </a:spcAft>
                        <a:buClr>
                          <a:srgbClr val="000000"/>
                        </a:buClr>
                        <a:buSzPts val="1100"/>
                        <a:buFont typeface="Arial"/>
                        <a:buNone/>
                      </a:pPr>
                      <a:r>
                        <a:rPr b="1" lang="en" sz="1300">
                          <a:solidFill>
                            <a:srgbClr val="000000"/>
                          </a:solidFill>
                          <a:latin typeface="Inter"/>
                          <a:ea typeface="Inter"/>
                          <a:cs typeface="Inter"/>
                          <a:sym typeface="Inter"/>
                        </a:rPr>
                        <a:t>STANDARD(S)</a:t>
                      </a:r>
                      <a:endParaRPr b="1" sz="13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1.13 Analyze the geographical and environmental factors that encouraged human communities to organize into complex states and adopt approaches to procure resources, including pastoral nomadism and other non-agricultural approaches.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1.14 Locate and explain the significance of specific landforms and bodies of water to early complex societies in different regions between 10,000 BCE and 500 BCE.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1.15 Analyze the role of agricultural, technological and cultural innovations in the emergence and maintenance of early complex societies between 10,000 BCE and 500 BCE.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1.16 Explain how the development of cities in Africa, Asia, and the Americas between 10,000 BCE and 500 BCE led to common characteristics of early complex societies including social hierarchies, governments and laws, specialization and writing.</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bl>
          </a:graphicData>
        </a:graphic>
      </p:graphicFrame>
      <p:sp>
        <p:nvSpPr>
          <p:cNvPr id="126" name="Google Shape;126;p27"/>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Seeds of Civilization</a:t>
            </a:r>
            <a:r>
              <a:rPr lang="en" sz="1800">
                <a:solidFill>
                  <a:schemeClr val="dk1"/>
                </a:solidFill>
                <a:latin typeface="Plus Jakarta Sans Medium"/>
                <a:ea typeface="Plus Jakarta Sans Medium"/>
                <a:cs typeface="Plus Jakarta Sans Medium"/>
                <a:sym typeface="Plus Jakarta Sans Medium"/>
              </a:rPr>
              <a:t>: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127" name="Google Shape;127;p27"/>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